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3" r:id="rId9"/>
    <p:sldId id="265" r:id="rId10"/>
  </p:sldIdLst>
  <p:sldSz cx="14630400" cy="8229600"/>
  <p:notesSz cx="8229600" cy="14630400"/>
  <p:embeddedFontLst>
    <p:embeddedFont>
      <p:font typeface="Californian FB" panose="0207040306080B030204" pitchFamily="18" charset="0"/>
      <p:regular r:id="rId12"/>
      <p:bold r:id="rId13"/>
      <p:italic r:id="rId14"/>
    </p:embeddedFont>
    <p:embeddedFont>
      <p:font typeface="Merriweather" panose="00000500000000000000" pitchFamily="2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9672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72500" y="795378"/>
            <a:ext cx="7416403" cy="2128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endParaRPr lang="en-US" sz="6700" dirty="0">
              <a:solidFill>
                <a:srgbClr val="F5F0F0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Adidas Power BI Project</a:t>
            </a:r>
            <a:endParaRPr lang="en-US" sz="6700" b="1" dirty="0">
              <a:latin typeface="Californian FB" panose="0207040306080B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868478" y="6076831"/>
            <a:ext cx="2617946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  <a:ea typeface="Merriweather Bold" pitchFamily="34" charset="-122"/>
                <a:cs typeface="Merriweather Bold" pitchFamily="34" charset="-120"/>
              </a:rPr>
              <a:t>-Created by Shweta Kapile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  <a:ea typeface="Merriweather Bold" pitchFamily="34" charset="-122"/>
              <a:cs typeface="Merriweather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-Guide by Ashutosh Sir</a:t>
            </a:r>
            <a:endParaRPr lang="en-US" sz="2400" dirty="0">
              <a:latin typeface="Californian FB" panose="0207040306080B0302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A3A6DE-3DA5-6E1C-F12F-0A65635C8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97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1292" y="3719393"/>
            <a:ext cx="6919555" cy="724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Introduction to the Data</a:t>
            </a:r>
            <a:endParaRPr lang="en-US" sz="4550" b="1" dirty="0">
              <a:latin typeface="Californian FB" panose="0207040306080B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95482" y="5138976"/>
            <a:ext cx="152995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1148477" y="4844458"/>
            <a:ext cx="11151318" cy="9366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9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E2E6E9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Our dataset includes key metrics such as sales, profit, and product performance across various regions and retailers</a:t>
            </a:r>
            <a:r>
              <a:rPr lang="en-US" sz="1800" dirty="0">
                <a:solidFill>
                  <a:srgbClr val="E2E6E9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800" dirty="0">
              <a:latin typeface="Californian FB" panose="0207040306080B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7099B-569C-179C-00ED-48D87FAF9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45279"/>
            <a:ext cx="635434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Retailer Analysis</a:t>
            </a:r>
            <a:endParaRPr lang="en-US" sz="4850" b="1" dirty="0">
              <a:latin typeface="Californian FB" panose="0207040306080B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2373441"/>
            <a:ext cx="385833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60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Top Performing Retailers</a:t>
            </a:r>
            <a:endParaRPr lang="en-US" sz="3600" b="1" dirty="0">
              <a:latin typeface="Californian FB" panose="0207040306080B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3797" y="3280572"/>
            <a:ext cx="5603909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Identify the most successful retailers driving Adidas' sales, highlighting best practices and growth opportunities</a:t>
            </a: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887B25-0F4F-7D9A-B697-4988E1A038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8" t="2369" r="1589" b="2773"/>
          <a:stretch/>
        </p:blipFill>
        <p:spPr>
          <a:xfrm>
            <a:off x="6779941" y="1218796"/>
            <a:ext cx="7170235" cy="5494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8B1456-8154-A65E-0DC7-B6B9DF630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1172" y="829151"/>
            <a:ext cx="6285786" cy="715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50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Regional Performance</a:t>
            </a:r>
            <a:endParaRPr lang="en-US" sz="4500" b="1" dirty="0">
              <a:latin typeface="Californian FB" panose="0207040306080B0302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F61D849-286C-E190-F7F2-124A3702D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5771" y="944285"/>
            <a:ext cx="5087060" cy="453453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072648C-0D71-5DDC-9A17-78D1BB19E716}"/>
              </a:ext>
            </a:extLst>
          </p:cNvPr>
          <p:cNvSpPr txBox="1"/>
          <p:nvPr/>
        </p:nvSpPr>
        <p:spPr>
          <a:xfrm>
            <a:off x="1170878" y="2286000"/>
            <a:ext cx="37691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lifornian FB" panose="0207040306080B030204" pitchFamily="18" charset="0"/>
              </a:rPr>
              <a:t>West – 27% Profit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b="1" dirty="0">
              <a:solidFill>
                <a:schemeClr val="bg1"/>
              </a:solidFill>
              <a:latin typeface="Californian FB" panose="0207040306080B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lifornian FB" panose="0207040306080B030204" pitchFamily="18" charset="0"/>
              </a:rPr>
              <a:t>Northeast -20% Profit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b="1" dirty="0">
              <a:solidFill>
                <a:schemeClr val="bg1"/>
              </a:solidFill>
              <a:latin typeface="Californian FB" panose="0207040306080B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lifornian FB" panose="0207040306080B030204" pitchFamily="18" charset="0"/>
              </a:rPr>
              <a:t>South -18% Profit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b="1" dirty="0">
              <a:solidFill>
                <a:schemeClr val="bg1"/>
              </a:solidFill>
              <a:latin typeface="Californian FB" panose="0207040306080B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lifornian FB" panose="0207040306080B030204" pitchFamily="18" charset="0"/>
              </a:rPr>
              <a:t>Southeast -18% Profit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b="1" dirty="0">
              <a:solidFill>
                <a:schemeClr val="bg1"/>
              </a:solidFill>
              <a:latin typeface="Californian FB" panose="0207040306080B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  <a:latin typeface="Californian FB" panose="0207040306080B030204" pitchFamily="18" charset="0"/>
              </a:rPr>
              <a:t>Midwest-16% Profit</a:t>
            </a:r>
            <a:endParaRPr lang="en-IN" sz="2000" b="1" dirty="0">
              <a:solidFill>
                <a:schemeClr val="bg1"/>
              </a:solidFill>
              <a:latin typeface="Californian FB" panose="0207040306080B0302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9C1688-868C-0C6C-134E-6AAB1C183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CC42C96-5081-FBC2-6A28-291E9239D223}"/>
              </a:ext>
            </a:extLst>
          </p:cNvPr>
          <p:cNvSpPr/>
          <p:nvPr/>
        </p:nvSpPr>
        <p:spPr>
          <a:xfrm>
            <a:off x="4019974" y="429705"/>
            <a:ext cx="4818817" cy="602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5F0F0"/>
                </a:solidFill>
                <a:latin typeface="Californian FB" panose="0207040306080B030204" pitchFamily="18" charset="0"/>
              </a:rPr>
              <a:t>Total sales by Months</a:t>
            </a:r>
            <a:endParaRPr lang="en-US" sz="3750" b="1" dirty="0">
              <a:latin typeface="Californian FB" panose="0207040306080B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AE8900-0FDE-D327-17D3-4C4917B1D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577" y="2104490"/>
            <a:ext cx="7081024" cy="39171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575F79-B449-3203-3AE5-E7B9B6D14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7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68135" y="493768"/>
            <a:ext cx="5588675" cy="698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Product Insights</a:t>
            </a:r>
            <a:endParaRPr lang="en-US" sz="4400" b="1" dirty="0">
              <a:latin typeface="Californian FB" panose="0207040306080B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94593" y="2053500"/>
            <a:ext cx="5373113" cy="4029314"/>
          </a:xfrm>
          <a:prstGeom prst="roundRect">
            <a:avLst>
              <a:gd name="adj" fmla="val 34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89584" y="2254312"/>
            <a:ext cx="2887980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High Sales of Product</a:t>
            </a:r>
            <a:endParaRPr lang="en-US" sz="2400" b="1" dirty="0">
              <a:latin typeface="Californian FB" panose="0207040306080B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489584" y="3077345"/>
            <a:ext cx="3215759" cy="274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Men’s Street Footwear</a:t>
            </a:r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Women’s Apparel</a:t>
            </a:r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Men’s Athletic Footwear</a:t>
            </a:r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Women’s Street Footwear</a:t>
            </a:r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Men’s Apparel</a:t>
            </a:r>
          </a:p>
          <a:p>
            <a:pPr marL="342900" indent="-342900">
              <a:lnSpc>
                <a:spcPts val="2800"/>
              </a:lnSpc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Californian FB" panose="0207040306080B030204" pitchFamily="18" charset="0"/>
              </a:rPr>
              <a:t>Women’s athletic Footwear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DD1ECA-BF56-B005-3043-D2A266E20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0430" y="2005706"/>
            <a:ext cx="5925377" cy="41249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F63F23-012E-C5FC-9CE6-E996E0F8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473" y="826056"/>
            <a:ext cx="5558314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5F0F0"/>
                </a:solidFill>
                <a:latin typeface="Californian FB" panose="0207040306080B030204" pitchFamily="18" charset="0"/>
              </a:rPr>
              <a:t>Adidas Overall Sales Analysis</a:t>
            </a:r>
            <a:endParaRPr lang="en-US" sz="4350" b="1" dirty="0">
              <a:latin typeface="Californian FB" panose="0207040306080B030204" pitchFamily="18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735337" y="2076569"/>
            <a:ext cx="3579916" cy="4011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Total Sales- $899.9M</a:t>
            </a: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</a:endParaRP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Total Profit- $332.1M</a:t>
            </a: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</a:endParaRP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Total Unit Sold- 2.5M</a:t>
            </a: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</a:endParaRP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Average Price Per Unit-$45.2</a:t>
            </a: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</a:endParaRPr>
          </a:p>
          <a:p>
            <a:pPr marL="342900" indent="-342900" algn="l">
              <a:lnSpc>
                <a:spcPts val="27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E2E6E9"/>
                </a:solidFill>
                <a:latin typeface="Californian FB" panose="0207040306080B030204" pitchFamily="18" charset="0"/>
              </a:rPr>
              <a:t>Average Margin- 42.3%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2400" b="1" dirty="0">
              <a:solidFill>
                <a:srgbClr val="E2E6E9"/>
              </a:solidFill>
              <a:latin typeface="Californian FB" panose="0207040306080B030204" pitchFamily="18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rgbClr val="E2E6E9"/>
              </a:solidFill>
              <a:latin typeface="Merriweather" pitchFamily="34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rgbClr val="E2E6E9"/>
              </a:solidFill>
              <a:latin typeface="Merriweather" pitchFamily="34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22C86-89C4-2C0F-6634-63E6610E7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4065" y="696087"/>
            <a:ext cx="7507129" cy="888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800" b="1" dirty="0">
                <a:solidFill>
                  <a:srgbClr val="F5F0F0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Conclusion </a:t>
            </a:r>
            <a:endParaRPr lang="en-US" sz="4800" b="1" dirty="0">
              <a:latin typeface="Californian FB" panose="0207040306080B0302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271301" y="2173430"/>
            <a:ext cx="7866671" cy="748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Californian FB" panose="0207040306080B030204" pitchFamily="18" charset="0"/>
                <a:ea typeface="Merriweather" pitchFamily="34" charset="-122"/>
                <a:cs typeface="Merriweather" pitchFamily="34" charset="-120"/>
              </a:rPr>
              <a:t>Leveraging these insights will help Adidas maintain its position as a leading global sportswear brand.</a:t>
            </a:r>
            <a:endParaRPr lang="en-US" sz="2400" dirty="0">
              <a:latin typeface="Californian FB" panose="0207040306080B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BF733B-1637-7E6D-DE77-AB95B619A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04E6A98-8112-5572-21F7-30276FAEDEBB}"/>
              </a:ext>
            </a:extLst>
          </p:cNvPr>
          <p:cNvSpPr/>
          <p:nvPr/>
        </p:nvSpPr>
        <p:spPr>
          <a:xfrm>
            <a:off x="4571999" y="3233854"/>
            <a:ext cx="7087779" cy="3490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7200" dirty="0">
                <a:solidFill>
                  <a:srgbClr val="F5F0F0"/>
                </a:solidFill>
                <a:latin typeface="Merriweather" pitchFamily="34" charset="0"/>
              </a:rPr>
              <a:t>Thank You</a:t>
            </a:r>
            <a:endParaRPr lang="en-US" sz="7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F89F6-F856-05FE-FDC2-63682DE8B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1961" y="7292898"/>
            <a:ext cx="1628078" cy="81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74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163</Words>
  <Application>Microsoft Office PowerPoint</Application>
  <PresentationFormat>Custom</PresentationFormat>
  <Paragraphs>51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Californian FB</vt:lpstr>
      <vt:lpstr>Merriweather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Shweta Kapile</cp:lastModifiedBy>
  <cp:revision>5</cp:revision>
  <dcterms:created xsi:type="dcterms:W3CDTF">2024-11-13T05:51:02Z</dcterms:created>
  <dcterms:modified xsi:type="dcterms:W3CDTF">2024-11-14T06:18:17Z</dcterms:modified>
</cp:coreProperties>
</file>